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34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1"/>
    <p:restoredTop sz="93160"/>
  </p:normalViewPr>
  <p:slideViewPr>
    <p:cSldViewPr snapToObjects="1">
      <p:cViewPr varScale="1">
        <p:scale>
          <a:sx n="98" d="100"/>
          <a:sy n="98" d="100"/>
        </p:scale>
        <p:origin x="3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68CB0-0BF4-954A-AEE8-8566202BF4C4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110D1-760F-5B44-AFA7-BCFA8229C4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downstream effects when analyzing</a:t>
            </a:r>
            <a:r>
              <a:rPr lang="en-US" baseline="0" dirty="0" smtClean="0"/>
              <a:t> a read with (long) homopolymer?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</a:t>
            </a:r>
            <a:r>
              <a:rPr lang="en-US" baseline="0" dirty="0" smtClean="0"/>
              <a:t> 1 does not add up to 100%!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0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Coverage for mutation call in Diagnostics department minimum 5 (in </a:t>
            </a:r>
            <a:r>
              <a:rPr lang="en-US" dirty="0" err="1" smtClean="0"/>
              <a:t>Nextgene</a:t>
            </a:r>
            <a:r>
              <a:rPr lang="en-US" dirty="0" smtClean="0"/>
              <a:t>) and 20 in </a:t>
            </a:r>
            <a:r>
              <a:rPr lang="en-US" dirty="0" err="1" smtClean="0"/>
              <a:t>Cartagenia</a:t>
            </a:r>
            <a:r>
              <a:rPr lang="en-US" dirty="0" smtClean="0"/>
              <a:t>. Average coverage 300!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standard library kits available, such as </a:t>
            </a:r>
            <a:r>
              <a:rPr lang="en-US" dirty="0" err="1" smtClean="0"/>
              <a:t>SureSelect</a:t>
            </a:r>
            <a:r>
              <a:rPr lang="en-US" baseline="0" dirty="0" smtClean="0"/>
              <a:t> Whole </a:t>
            </a:r>
            <a:r>
              <a:rPr lang="en-US" baseline="0" dirty="0" err="1" smtClean="0"/>
              <a:t>Exome</a:t>
            </a:r>
            <a:r>
              <a:rPr lang="en-US" baseline="0" dirty="0" smtClean="0"/>
              <a:t> kit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6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indexes</a:t>
            </a:r>
            <a:r>
              <a:rPr lang="en-US" baseline="0" dirty="0" smtClean="0"/>
              <a:t> (or sequences) should start with the same base, otherwise the camera alignment will be problematic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5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practice at</a:t>
            </a:r>
            <a:r>
              <a:rPr lang="en-US" baseline="0" dirty="0" smtClean="0"/>
              <a:t> Diagnostics </a:t>
            </a:r>
            <a:r>
              <a:rPr lang="en-US" baseline="0" dirty="0" err="1" smtClean="0"/>
              <a:t>dept</a:t>
            </a:r>
            <a:r>
              <a:rPr lang="en-US" baseline="0" dirty="0" smtClean="0"/>
              <a:t> 12 patient samples from same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C89B-D7F0-0B45-BB5A-EE49B8DF261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2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93B7C-3E88-BE47-A7C2-042ACFF11495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4241D-8A52-F343-BE45-5427A17D77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www.youtube.com/watch?v=rsJoG-AulN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s://www.youtube.com/watch?v=WYBzbxIfuK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youtube.com/watch?v=nlvyF8bFDw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www.youtube.com/watch?v=v8p4ph2MAvI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www.youtube.com/watch?v=3UHw22hBpAk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www.youtube.com/watch?v=TboL7wODBj4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://www.youtube.com/watch?v=womKfikWlx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1</a:t>
            </a:r>
            <a:br>
              <a:rPr lang="en-US" dirty="0" smtClean="0"/>
            </a:br>
            <a:r>
              <a:rPr lang="en-US" dirty="0" smtClean="0"/>
              <a:t>Overview of NGS technologies and platforms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Denotes the family of sequencing platforms that have in common their high degree of parallelization and massive data generation.</a:t>
            </a:r>
          </a:p>
          <a:p>
            <a:r>
              <a:rPr lang="en-US" dirty="0" smtClean="0"/>
              <a:t>NGS refers to the sequencing techniques that have </a:t>
            </a:r>
            <a:r>
              <a:rPr lang="en-US" dirty="0" smtClean="0">
                <a:solidFill>
                  <a:srgbClr val="FF0000"/>
                </a:solidFill>
              </a:rPr>
              <a:t>succeeded </a:t>
            </a:r>
            <a:r>
              <a:rPr lang="en-US" dirty="0" smtClean="0"/>
              <a:t>Sanger (</a:t>
            </a:r>
            <a:r>
              <a:rPr lang="en-US" dirty="0" err="1" smtClean="0"/>
              <a:t>dideoxy</a:t>
            </a:r>
            <a:r>
              <a:rPr lang="en-US" dirty="0" smtClean="0"/>
              <a:t>) sequencing</a:t>
            </a:r>
          </a:p>
          <a:p>
            <a:r>
              <a:rPr lang="en-US" dirty="0"/>
              <a:t>An unlucky name, since a new generation after NGS is already around (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NNGS?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8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NGS technologies </a:t>
            </a:r>
            <a:r>
              <a:rPr lang="en-US" dirty="0" smtClean="0">
                <a:solidFill>
                  <a:srgbClr val="FF0000"/>
                </a:solidFill>
              </a:rPr>
              <a:t>DON’T</a:t>
            </a:r>
            <a:r>
              <a:rPr lang="en-US" dirty="0" smtClean="0"/>
              <a:t> offer is: targeted, high accuracy sequencing of small regions</a:t>
            </a:r>
          </a:p>
          <a:p>
            <a:r>
              <a:rPr lang="en-US" dirty="0" smtClean="0"/>
              <a:t>What NGS technologies </a:t>
            </a:r>
            <a:r>
              <a:rPr lang="en-US" dirty="0" smtClean="0">
                <a:solidFill>
                  <a:srgbClr val="FF0000"/>
                </a:solidFill>
              </a:rPr>
              <a:t>DO</a:t>
            </a:r>
            <a:r>
              <a:rPr lang="en-US" dirty="0" smtClean="0"/>
              <a:t> offer is: massive data generation of whole genomes, chromosomes, </a:t>
            </a:r>
            <a:r>
              <a:rPr lang="en-US" dirty="0" err="1" smtClean="0"/>
              <a:t>transcriptomes</a:t>
            </a:r>
            <a:r>
              <a:rPr lang="en-US" dirty="0" smtClean="0"/>
              <a:t>,  </a:t>
            </a:r>
            <a:r>
              <a:rPr lang="en-US" dirty="0" err="1" smtClean="0"/>
              <a:t>exomes</a:t>
            </a:r>
            <a:r>
              <a:rPr lang="en-US" dirty="0" smtClean="0"/>
              <a:t>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7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technologies: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data for less money</a:t>
            </a:r>
          </a:p>
          <a:p>
            <a:r>
              <a:rPr lang="en-US" dirty="0" smtClean="0"/>
              <a:t>Longer reads!!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3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read length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676672"/>
          </a:xfrm>
        </p:spPr>
        <p:txBody>
          <a:bodyPr/>
          <a:lstStyle/>
          <a:p>
            <a:r>
              <a:rPr lang="en-US" dirty="0" smtClean="0"/>
              <a:t>Why are longer reads so desirable?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6192688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00808"/>
            <a:ext cx="1656184" cy="245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1" y="4180171"/>
            <a:ext cx="1656184" cy="248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long_read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65104"/>
            <a:ext cx="6372200" cy="20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read pairs?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96944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9552" y="4442336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 Paired</a:t>
            </a:r>
            <a:r>
              <a:rPr lang="en-US" sz="2400" dirty="0"/>
              <a:t>-end </a:t>
            </a:r>
            <a:r>
              <a:rPr lang="en-US" sz="2400" dirty="0" smtClean="0"/>
              <a:t>sequencing, both ends </a:t>
            </a:r>
            <a:r>
              <a:rPr lang="en-US" sz="2400" dirty="0"/>
              <a:t>of the DNA fragment </a:t>
            </a:r>
            <a:r>
              <a:rPr lang="en-US" sz="2400" dirty="0" smtClean="0"/>
              <a:t>are sequenced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Because </a:t>
            </a:r>
            <a:r>
              <a:rPr lang="en-US" sz="2400" dirty="0"/>
              <a:t>the distance between each paired read is </a:t>
            </a:r>
            <a:r>
              <a:rPr lang="en-US" sz="2400" dirty="0" smtClean="0"/>
              <a:t>known</a:t>
            </a:r>
            <a:r>
              <a:rPr lang="en-US" sz="2400" dirty="0"/>
              <a:t>, alignment algorithms can use this information to map the reads over repetitive regions more precisely.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46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pairs versus Mate pairs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4442336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Because </a:t>
            </a:r>
            <a:r>
              <a:rPr lang="en-US" sz="2400" dirty="0"/>
              <a:t>larger inserts can pair reads across greater distances, they provide a better ability to read through highly repetitive </a:t>
            </a:r>
            <a:r>
              <a:rPr lang="en-US" sz="2400" dirty="0" smtClean="0"/>
              <a:t>sequences </a:t>
            </a:r>
            <a:r>
              <a:rPr lang="en-US" sz="2400" dirty="0"/>
              <a:t>and regions where large structural rearrangements have </a:t>
            </a:r>
            <a:r>
              <a:rPr lang="en-US" sz="2400" dirty="0" smtClean="0"/>
              <a:t>occurred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80920" cy="2880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1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NGS sequencing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Single</a:t>
            </a:r>
            <a:r>
              <a:rPr lang="en-US" dirty="0"/>
              <a:t>-molecule real-time sequencing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(</a:t>
            </a:r>
            <a:r>
              <a:rPr lang="en-US" dirty="0">
                <a:solidFill>
                  <a:srgbClr val="FF0000"/>
                </a:solidFill>
              </a:rPr>
              <a:t>Pacific Bio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Ion semiconductor (</a:t>
            </a:r>
            <a:r>
              <a:rPr lang="en-US" dirty="0">
                <a:solidFill>
                  <a:srgbClr val="FF0000"/>
                </a:solidFill>
              </a:rPr>
              <a:t>Ion Torrent sequencing</a:t>
            </a:r>
            <a:r>
              <a:rPr lang="en-US" dirty="0" smtClean="0"/>
              <a:t>)</a:t>
            </a:r>
          </a:p>
          <a:p>
            <a:r>
              <a:rPr lang="en-US" dirty="0" err="1"/>
              <a:t>Pyrosequencing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454</a:t>
            </a:r>
            <a:r>
              <a:rPr lang="en-US" dirty="0" smtClean="0"/>
              <a:t>)</a:t>
            </a:r>
          </a:p>
          <a:p>
            <a:r>
              <a:rPr lang="en-US" dirty="0"/>
              <a:t>Sequencing by synthesis (</a:t>
            </a:r>
            <a:r>
              <a:rPr lang="en-US" dirty="0">
                <a:solidFill>
                  <a:srgbClr val="FF0000"/>
                </a:solidFill>
              </a:rPr>
              <a:t>Illumina</a:t>
            </a:r>
            <a:r>
              <a:rPr lang="en-US" dirty="0" smtClean="0"/>
              <a:t>)</a:t>
            </a:r>
          </a:p>
          <a:p>
            <a:r>
              <a:rPr lang="en-US" dirty="0"/>
              <a:t>Sequencing by ligation (</a:t>
            </a:r>
            <a:r>
              <a:rPr lang="en-US" dirty="0" err="1">
                <a:solidFill>
                  <a:srgbClr val="FF0000"/>
                </a:solidFill>
              </a:rPr>
              <a:t>SOLiD</a:t>
            </a:r>
            <a:r>
              <a:rPr lang="en-US" dirty="0">
                <a:solidFill>
                  <a:srgbClr val="FF0000"/>
                </a:solidFill>
              </a:rPr>
              <a:t> sequencing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7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</a:t>
            </a:r>
            <a:r>
              <a:rPr lang="en-US" dirty="0"/>
              <a:t>of next-generation sequencing </a:t>
            </a:r>
            <a:r>
              <a:rPr lang="en-US" dirty="0" smtClean="0"/>
              <a:t>platforms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52246"/>
              </p:ext>
            </p:extLst>
          </p:nvPr>
        </p:nvGraphicFramePr>
        <p:xfrm>
          <a:off x="179512" y="1700808"/>
          <a:ext cx="8999681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Document" r:id="rId3" imgW="6540500" imgH="2705100" progId="Word.Document.12">
                  <p:embed/>
                </p:oleObj>
              </mc:Choice>
              <mc:Fallback>
                <p:oleObj name="Document" r:id="rId3" imgW="6540500" imgH="2705100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1700808"/>
                        <a:ext cx="8999681" cy="439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18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g</a:t>
            </a:r>
            <a:r>
              <a:rPr lang="en-US" dirty="0" smtClean="0"/>
              <a:t>eneration NGS sequencers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Clonal amplification </a:t>
            </a:r>
          </a:p>
          <a:p>
            <a:pPr lvl="1"/>
            <a:r>
              <a:rPr lang="en-US" dirty="0" smtClean="0"/>
              <a:t>Emulsion PCR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Roche / Ion Torrent</a:t>
            </a:r>
            <a:endParaRPr lang="en-US" dirty="0" smtClean="0"/>
          </a:p>
          <a:p>
            <a:pPr lvl="1"/>
            <a:r>
              <a:rPr lang="en-US" dirty="0" smtClean="0"/>
              <a:t>Bridge PCR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Illumina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Sequencing in cycles (Short reads)</a:t>
            </a:r>
          </a:p>
          <a:p>
            <a:pPr lvl="1"/>
            <a:r>
              <a:rPr lang="en-US" dirty="0" smtClean="0"/>
              <a:t>454</a:t>
            </a:r>
          </a:p>
          <a:p>
            <a:pPr lvl="1"/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Ion Torrent/Proton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454 (Roche), </a:t>
            </a:r>
            <a:r>
              <a:rPr lang="en-US" dirty="0" err="1" smtClean="0"/>
              <a:t>SOLiD</a:t>
            </a:r>
            <a:r>
              <a:rPr lang="en-US" dirty="0" smtClean="0"/>
              <a:t> and Ion Torrent use </a:t>
            </a:r>
            <a:r>
              <a:rPr lang="en-US" b="1" dirty="0" smtClean="0"/>
              <a:t>Emulsion PCR for amplification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463" t="24173" r="817" b="12587"/>
          <a:stretch/>
        </p:blipFill>
        <p:spPr>
          <a:xfrm>
            <a:off x="166417" y="2492896"/>
            <a:ext cx="8870079" cy="2592288"/>
          </a:xfrm>
        </p:spPr>
      </p:pic>
    </p:spTree>
    <p:extLst>
      <p:ext uri="{BB962C8B-B14F-4D97-AF65-F5344CB8AC3E}">
        <p14:creationId xmlns:p14="http://schemas.microsoft.com/office/powerpoint/2010/main" val="34028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NGS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/>
              <a:t>Next Generation Sequencer (or Sequencing)</a:t>
            </a:r>
            <a:endParaRPr lang="en-US" dirty="0"/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Sequence read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/>
              <a:t>The </a:t>
            </a:r>
            <a:r>
              <a:rPr lang="en-US" dirty="0"/>
              <a:t>nucleotide sequence that comes </a:t>
            </a:r>
            <a:r>
              <a:rPr lang="en-US" dirty="0" smtClean="0"/>
              <a:t>from a single DNA fragment (on a </a:t>
            </a:r>
            <a:r>
              <a:rPr lang="en-US" dirty="0"/>
              <a:t>next-generation </a:t>
            </a:r>
            <a:r>
              <a:rPr lang="en-US" dirty="0" smtClean="0"/>
              <a:t>sequencer)</a:t>
            </a:r>
            <a:endParaRPr lang="en-US" dirty="0"/>
          </a:p>
          <a:p>
            <a:r>
              <a:rPr lang="en-US" dirty="0" smtClean="0">
                <a:solidFill>
                  <a:srgbClr val="953735"/>
                </a:solidFill>
              </a:rPr>
              <a:t>Read Pair / Mate pair</a:t>
            </a:r>
            <a:br>
              <a:rPr lang="en-US" dirty="0" smtClean="0">
                <a:solidFill>
                  <a:srgbClr val="953735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Two reads </a:t>
            </a:r>
            <a:r>
              <a:rPr lang="en-US" dirty="0" smtClean="0"/>
              <a:t>from both ends of a DNA fragment, </a:t>
            </a:r>
            <a:r>
              <a:rPr lang="en-US" dirty="0" smtClean="0">
                <a:solidFill>
                  <a:srgbClr val="FF0000"/>
                </a:solidFill>
              </a:rPr>
              <a:t>read pairs </a:t>
            </a:r>
            <a:r>
              <a:rPr lang="en-US" dirty="0" smtClean="0"/>
              <a:t>at distance of several 100 </a:t>
            </a:r>
            <a:r>
              <a:rPr lang="en-US" dirty="0" err="1" smtClean="0"/>
              <a:t>bp</a:t>
            </a:r>
            <a:r>
              <a:rPr lang="en-US" dirty="0" smtClean="0"/>
              <a:t> or several kb (</a:t>
            </a:r>
            <a:r>
              <a:rPr lang="en-US" dirty="0" smtClean="0">
                <a:solidFill>
                  <a:srgbClr val="FF0000"/>
                </a:solidFill>
              </a:rPr>
              <a:t>mate pairs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Adapter</a:t>
            </a:r>
            <a:r>
              <a:rPr lang="en-US" dirty="0">
                <a:solidFill>
                  <a:srgbClr val="953735"/>
                </a:solidFill>
              </a:rPr>
              <a:t/>
            </a:r>
            <a:br>
              <a:rPr lang="en-US" dirty="0">
                <a:solidFill>
                  <a:srgbClr val="953735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Synthetic sequences added to isolated DNA fragments to help in the amplification, sequencing and identification process (ligation) </a:t>
            </a:r>
            <a:endParaRPr lang="en-US" dirty="0" smtClean="0"/>
          </a:p>
          <a:p>
            <a:r>
              <a:rPr lang="en-US" dirty="0">
                <a:solidFill>
                  <a:srgbClr val="953735"/>
                </a:solidFill>
              </a:rPr>
              <a:t>Multiplexing</a:t>
            </a:r>
            <a:br>
              <a:rPr lang="en-US" dirty="0">
                <a:solidFill>
                  <a:srgbClr val="953735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The mixing of several samples in the sequencing process where sequences can be assigned later on to the correct sample through the use of barcodes (or indices) 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Base </a:t>
            </a:r>
            <a:r>
              <a:rPr lang="en-US" dirty="0">
                <a:solidFill>
                  <a:srgbClr val="953735"/>
                </a:solidFill>
              </a:rPr>
              <a:t>calling</a:t>
            </a:r>
            <a:br>
              <a:rPr lang="en-US" dirty="0">
                <a:solidFill>
                  <a:srgbClr val="953735"/>
                </a:solidFill>
              </a:rPr>
            </a:br>
            <a:r>
              <a:rPr lang="en-US" dirty="0" smtClean="0"/>
              <a:t>The process in which base </a:t>
            </a:r>
            <a:r>
              <a:rPr lang="en-US" dirty="0"/>
              <a:t>identities are inferred from (light) intensity </a:t>
            </a:r>
            <a:r>
              <a:rPr lang="en-US" dirty="0" smtClean="0"/>
              <a:t>signals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Roche 454: </a:t>
            </a:r>
            <a:r>
              <a:rPr lang="en-US" dirty="0" err="1" smtClean="0"/>
              <a:t>pyrosequencing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6032500" cy="4508500"/>
          </a:xfrm>
          <a:prstGeom prst="rect">
            <a:avLst/>
          </a:prstGeom>
        </p:spPr>
      </p:pic>
      <p:sp>
        <p:nvSpPr>
          <p:cNvPr id="12" name="Donut 11"/>
          <p:cNvSpPr/>
          <p:nvPr/>
        </p:nvSpPr>
        <p:spPr>
          <a:xfrm>
            <a:off x="4211960" y="1844824"/>
            <a:ext cx="1152128" cy="1152128"/>
          </a:xfrm>
          <a:prstGeom prst="donut">
            <a:avLst>
              <a:gd name="adj" fmla="val 9619"/>
            </a:avLst>
          </a:prstGeom>
          <a:solidFill>
            <a:srgbClr val="FF0000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9992" y="2276872"/>
            <a:ext cx="5732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PPi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3479800" cy="15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Roche 454: </a:t>
            </a:r>
            <a:r>
              <a:rPr lang="en-US" dirty="0" err="1" smtClean="0"/>
              <a:t>pyrosequencing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780928"/>
            <a:ext cx="5184576" cy="3690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3560835" cy="2592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638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APS = Adenosine 5’-phosphosulfate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Roche 454: </a:t>
            </a:r>
            <a:r>
              <a:rPr lang="en-US" dirty="0" err="1" smtClean="0"/>
              <a:t>pyrosequencing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40895" y="6488668"/>
            <a:ext cx="1975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mammoth.psu.edu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2" t="2162" r="1" b="52885"/>
          <a:stretch/>
        </p:blipFill>
        <p:spPr>
          <a:xfrm>
            <a:off x="279400" y="1371600"/>
            <a:ext cx="8864600" cy="474980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4355976" y="2492896"/>
            <a:ext cx="4176464" cy="1002844"/>
          </a:xfrm>
          <a:prstGeom prst="wedgeRectCallout">
            <a:avLst>
              <a:gd name="adj1" fmla="val -50636"/>
              <a:gd name="adj2" fmla="val 9098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The big weakness of 454 sequencing: </a:t>
            </a:r>
            <a:r>
              <a:rPr lang="en-US" sz="2000" dirty="0" err="1" smtClean="0"/>
              <a:t>homopolymers</a:t>
            </a:r>
            <a:r>
              <a:rPr lang="en-US" sz="2000" dirty="0" smtClean="0"/>
              <a:t> give fast increasing error rate with increasing  length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843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Roche 454 homopolymer problem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72" r="-112"/>
          <a:stretch/>
        </p:blipFill>
        <p:spPr>
          <a:xfrm>
            <a:off x="179512" y="2420888"/>
            <a:ext cx="8886830" cy="3082334"/>
          </a:xfrm>
        </p:spPr>
      </p:pic>
      <p:sp>
        <p:nvSpPr>
          <p:cNvPr id="4" name="TextBox 3"/>
          <p:cNvSpPr txBox="1"/>
          <p:nvPr/>
        </p:nvSpPr>
        <p:spPr>
          <a:xfrm>
            <a:off x="8153400" y="63246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 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132856"/>
            <a:ext cx="6032500" cy="450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3573016"/>
            <a:ext cx="1219200" cy="914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12" idx="2"/>
          </p:cNvCxnSpPr>
          <p:nvPr/>
        </p:nvCxnSpPr>
        <p:spPr>
          <a:xfrm>
            <a:off x="5580112" y="3501008"/>
            <a:ext cx="1656184" cy="504056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7236296" y="3284984"/>
            <a:ext cx="1440160" cy="1440160"/>
          </a:xfrm>
          <a:prstGeom prst="donut">
            <a:avLst>
              <a:gd name="adj" fmla="val 9619"/>
            </a:avLst>
          </a:prstGeom>
          <a:solidFill>
            <a:srgbClr val="FF0000"/>
          </a:solidFill>
          <a:ln w="63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9992" y="2276872"/>
            <a:ext cx="57329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PPi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3479800" cy="15086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1940274"/>
            <a:ext cx="52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+H</a:t>
            </a:r>
            <a:r>
              <a:rPr lang="en-US" baseline="30000" dirty="0" smtClean="0">
                <a:solidFill>
                  <a:srgbClr val="FF0000"/>
                </a:solidFill>
              </a:rPr>
              <a:t>+</a:t>
            </a:r>
            <a:endParaRPr lang="en-US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Torrent sequencing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4647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7200" y="62484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3573016"/>
            <a:ext cx="4263968" cy="3104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by ligation</a:t>
            </a:r>
          </a:p>
          <a:p>
            <a:r>
              <a:rPr lang="en-US" dirty="0" smtClean="0"/>
              <a:t>1600 million (!!) reads per run (160 Gb data)</a:t>
            </a:r>
          </a:p>
          <a:p>
            <a:r>
              <a:rPr lang="en-US" dirty="0" smtClean="0"/>
              <a:t>Max 75 bases read length</a:t>
            </a:r>
          </a:p>
          <a:p>
            <a:r>
              <a:rPr lang="en-US" dirty="0" smtClean="0"/>
              <a:t>Does not sequence bases but rather</a:t>
            </a:r>
            <a:br>
              <a:rPr lang="en-US" dirty="0" smtClean="0"/>
            </a:br>
            <a:r>
              <a:rPr lang="en-US" dirty="0" err="1" smtClean="0"/>
              <a:t>dinucleotidess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" b="-171"/>
          <a:stretch/>
        </p:blipFill>
        <p:spPr>
          <a:xfrm>
            <a:off x="1752600" y="1149126"/>
            <a:ext cx="6048672" cy="570887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4474840" cy="1143000"/>
          </a:xfrm>
        </p:spPr>
        <p:txBody>
          <a:bodyPr/>
          <a:lstStyle/>
          <a:p>
            <a:r>
              <a:rPr lang="en-US" dirty="0" err="1" smtClean="0"/>
              <a:t>SOLiD</a:t>
            </a:r>
            <a:r>
              <a:rPr lang="en-US" b="1" dirty="0" smtClean="0"/>
              <a:t> </a:t>
            </a:r>
            <a:r>
              <a:rPr lang="en-US" dirty="0" smtClean="0"/>
              <a:t>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2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8915400" cy="311247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SOLiD</a:t>
            </a:r>
            <a:r>
              <a:rPr lang="en-US" dirty="0" smtClean="0"/>
              <a:t> sequencing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SOLiD</a:t>
            </a:r>
            <a:r>
              <a:rPr lang="en-US" dirty="0" smtClean="0"/>
              <a:t> sequencing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88" b="3179"/>
          <a:stretch/>
        </p:blipFill>
        <p:spPr>
          <a:xfrm>
            <a:off x="1331640" y="1700808"/>
            <a:ext cx="6779096" cy="4252571"/>
          </a:xfrm>
        </p:spPr>
      </p:pic>
      <p:sp>
        <p:nvSpPr>
          <p:cNvPr id="4" name="TextBox 3"/>
          <p:cNvSpPr txBox="1"/>
          <p:nvPr/>
        </p:nvSpPr>
        <p:spPr>
          <a:xfrm>
            <a:off x="8077200" y="63246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(a short history)</a:t>
            </a:r>
          </a:p>
          <a:p>
            <a:r>
              <a:rPr lang="en-US" dirty="0" smtClean="0"/>
              <a:t>Main NGD sequencing platforms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Illumina</a:t>
            </a:r>
            <a:r>
              <a:rPr lang="en-US" dirty="0" smtClean="0"/>
              <a:t> platform</a:t>
            </a:r>
          </a:p>
          <a:p>
            <a:r>
              <a:rPr lang="en-US" dirty="0" smtClean="0"/>
              <a:t>Sequencing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molecule sequencers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PacBioRS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err="1" smtClean="0"/>
              <a:t>Helicos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/>
              <a:t>No amplification required for the reads </a:t>
            </a:r>
            <a:endParaRPr lang="en-US" dirty="0" smtClean="0"/>
          </a:p>
          <a:p>
            <a:pPr lvl="1"/>
            <a:r>
              <a:rPr lang="en-US" dirty="0"/>
              <a:t>Longer Read (</a:t>
            </a:r>
            <a:r>
              <a:rPr lang="en-US" i="1" dirty="0"/>
              <a:t>excluding </a:t>
            </a:r>
            <a:r>
              <a:rPr lang="en-US" i="1" dirty="0" err="1"/>
              <a:t>Helicos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/>
              <a:t>Base modification detection (</a:t>
            </a:r>
            <a:r>
              <a:rPr lang="en-US" i="1" dirty="0"/>
              <a:t>excluding </a:t>
            </a:r>
            <a:r>
              <a:rPr lang="en-US" i="1" dirty="0" err="1"/>
              <a:t>Helicos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molecule sequencers - </a:t>
            </a:r>
            <a:r>
              <a:rPr lang="en-US" b="1" dirty="0" err="1" smtClean="0"/>
              <a:t>PacBio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10714"/>
            <a:ext cx="8640960" cy="4730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1196752"/>
            <a:ext cx="50405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2-3 kb single continuous read!</a:t>
            </a:r>
          </a:p>
          <a:p>
            <a:r>
              <a:rPr lang="en-US" sz="2400" dirty="0" smtClean="0"/>
              <a:t>High (&gt;10%) error rate!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24800" y="18288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1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a high error rate bad per se?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6552728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8752" y="1600200"/>
            <a:ext cx="2267744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 with high coverage</a:t>
            </a:r>
          </a:p>
          <a:p>
            <a:r>
              <a:rPr lang="en-US" sz="2400" dirty="0" smtClean="0"/>
              <a:t>Not with low systematic error rate!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3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versus random errors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064896" cy="54726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084168" y="2113692"/>
            <a:ext cx="104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HiSeq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084168" y="4922004"/>
            <a:ext cx="1185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PacBio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636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6409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Single molecule sequencers – </a:t>
            </a:r>
            <a:r>
              <a:rPr lang="en-US" sz="3200" b="1" dirty="0" smtClean="0"/>
              <a:t>Oxford </a:t>
            </a:r>
            <a:r>
              <a:rPr lang="en-US" sz="3200" b="1" dirty="0" err="1"/>
              <a:t>N</a:t>
            </a:r>
            <a:r>
              <a:rPr lang="en-US" sz="3200" b="1" dirty="0" err="1" smtClean="0"/>
              <a:t>anopore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" y="1772816"/>
            <a:ext cx="6070332" cy="5112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3200" y="4572000"/>
            <a:ext cx="18544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No enzyme </a:t>
            </a:r>
          </a:p>
          <a:p>
            <a:r>
              <a:rPr lang="en-US" sz="2800" b="1" dirty="0" smtClean="0"/>
              <a:t>or label!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1268760"/>
            <a:ext cx="5080000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0" y="61722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4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Helicos</a:t>
            </a:r>
            <a:r>
              <a:rPr lang="en-US" b="1" dirty="0" smtClean="0"/>
              <a:t> sequencing</a:t>
            </a:r>
            <a:endParaRPr lang="en-US" b="1" dirty="0"/>
          </a:p>
        </p:txBody>
      </p:sp>
      <p:pic>
        <p:nvPicPr>
          <p:cNvPr id="4" name="Picture 3" descr="Helicos sequenc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775700" cy="519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9478" y="6305034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Movie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licos dat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5692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Single Molecule Sequencing = the future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Nanopores</a:t>
            </a:r>
            <a:r>
              <a:rPr lang="en-US" dirty="0" smtClean="0"/>
              <a:t> with electrical real-time analysis and without the need for optics, labels, amplification or fluidics looks like the next level of sequencing</a:t>
            </a:r>
          </a:p>
          <a:p>
            <a:r>
              <a:rPr lang="en-US" dirty="0" smtClean="0"/>
              <a:t>But needs</a:t>
            </a:r>
          </a:p>
          <a:p>
            <a:pPr lvl="1"/>
            <a:r>
              <a:rPr lang="en-US" dirty="0" smtClean="0"/>
              <a:t>Increased number of reads per run</a:t>
            </a:r>
          </a:p>
          <a:p>
            <a:pPr lvl="1"/>
            <a:r>
              <a:rPr lang="en-US" dirty="0" smtClean="0"/>
              <a:t>Improved accuracy</a:t>
            </a:r>
          </a:p>
          <a:p>
            <a:pPr lvl="1"/>
            <a:r>
              <a:rPr lang="en-US" dirty="0" smtClean="0"/>
              <a:t>Decreased reagent costs</a:t>
            </a:r>
          </a:p>
        </p:txBody>
      </p:sp>
    </p:spTree>
    <p:extLst>
      <p:ext uri="{BB962C8B-B14F-4D97-AF65-F5344CB8AC3E}">
        <p14:creationId xmlns:p14="http://schemas.microsoft.com/office/powerpoint/2010/main" val="169416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2</a:t>
            </a:r>
            <a:br>
              <a:rPr lang="en-US" dirty="0" smtClean="0"/>
            </a:br>
            <a:r>
              <a:rPr lang="en-US" dirty="0" smtClean="0"/>
              <a:t>Overview of NGS technologies and platforms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Illumina platform</a:t>
            </a:r>
            <a:endParaRPr lang="en-US" dirty="0"/>
          </a:p>
        </p:txBody>
      </p:sp>
      <p:pic>
        <p:nvPicPr>
          <p:cNvPr id="4" name="Picture 2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4" b="13184"/>
          <a:stretch>
            <a:fillRect/>
          </a:stretch>
        </p:blipFill>
        <p:spPr bwMode="auto">
          <a:xfrm>
            <a:off x="539552" y="1524000"/>
            <a:ext cx="8229600" cy="452596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0508" y="653637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umcg</a:t>
            </a:r>
            <a:r>
              <a:rPr lang="en-US" sz="1200" dirty="0" smtClean="0"/>
              <a:t>/genetics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85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by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6046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These are the ingredients of many sequencing technologies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120680" cy="2160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1691680" y="3501008"/>
            <a:ext cx="914400" cy="91440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7624" y="3068960"/>
            <a:ext cx="104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Primer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07904" y="3356992"/>
            <a:ext cx="50304" cy="69837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83768" y="2852936"/>
            <a:ext cx="2333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DNA polymerase</a:t>
            </a:r>
            <a:endParaRPr lang="en-US" sz="24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516216" y="2924944"/>
            <a:ext cx="288032" cy="43204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00192" y="2492896"/>
            <a:ext cx="991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dNTPs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932040" y="5085184"/>
            <a:ext cx="1101824" cy="59776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20072" y="5661248"/>
            <a:ext cx="2249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ssDNA</a:t>
            </a:r>
            <a:r>
              <a:rPr lang="en-US" sz="2400" b="1" dirty="0" smtClean="0"/>
              <a:t> template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57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sequencer for every need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556792"/>
            <a:ext cx="8820472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61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stages in Illumina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Sample preparation &amp; target enrichment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Sequencing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preparation for 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isolation</a:t>
            </a:r>
          </a:p>
          <a:p>
            <a:r>
              <a:rPr lang="en-US" dirty="0" smtClean="0"/>
              <a:t>QC on DNA prep</a:t>
            </a:r>
          </a:p>
          <a:p>
            <a:r>
              <a:rPr lang="en-US" dirty="0" smtClean="0"/>
              <a:t>Fragment/shear DNA</a:t>
            </a:r>
          </a:p>
          <a:p>
            <a:r>
              <a:rPr lang="en-US" dirty="0" smtClean="0"/>
              <a:t>Adapter ligation</a:t>
            </a:r>
          </a:p>
          <a:p>
            <a:r>
              <a:rPr lang="en-US" dirty="0" smtClean="0"/>
              <a:t>Size selection (300-350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Amplification </a:t>
            </a:r>
            <a:r>
              <a:rPr lang="en-US" dirty="0"/>
              <a:t>(=PCR</a:t>
            </a:r>
            <a:r>
              <a:rPr lang="en-US" dirty="0" smtClean="0"/>
              <a:t>) of selected fragments</a:t>
            </a:r>
          </a:p>
          <a:p>
            <a:r>
              <a:rPr lang="en-US" dirty="0" smtClean="0"/>
              <a:t>QC of amplified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processing 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229200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Platform-specific oligonucleotide adapters, needed to perform </a:t>
            </a:r>
            <a:r>
              <a:rPr lang="en-US" sz="2000" dirty="0" smtClean="0"/>
              <a:t>the </a:t>
            </a:r>
            <a:r>
              <a:rPr lang="en-US" sz="2000" dirty="0"/>
              <a:t>sequencing biochemistry and index samples, are ligated to </a:t>
            </a:r>
            <a:r>
              <a:rPr lang="en-US" sz="2000"/>
              <a:t>each </a:t>
            </a:r>
            <a:r>
              <a:rPr lang="en-US" sz="2000" smtClean="0"/>
              <a:t>end </a:t>
            </a:r>
            <a:r>
              <a:rPr lang="en-US" sz="2000" dirty="0"/>
              <a:t>of the fragments to yield the sequencing-ready library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72816"/>
            <a:ext cx="5384800" cy="2933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0032" y="2204864"/>
            <a:ext cx="3804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Repair and add Adenine overhang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32040" y="3789040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Ligate adapters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842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Adapters up close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40152" y="1600200"/>
            <a:ext cx="302433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</a:t>
            </a:r>
            <a:r>
              <a:rPr lang="en-US" sz="2000" dirty="0" smtClean="0"/>
              <a:t>lements </a:t>
            </a:r>
            <a:r>
              <a:rPr lang="en-US" sz="2000" dirty="0"/>
              <a:t>that can be included in NGS </a:t>
            </a:r>
            <a:r>
              <a:rPr lang="en-US" sz="2000" dirty="0" smtClean="0"/>
              <a:t>adapters on the Illumina </a:t>
            </a:r>
            <a:r>
              <a:rPr lang="en-US" sz="2000" dirty="0"/>
              <a:t>platform.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SP1=primary </a:t>
            </a:r>
            <a:r>
              <a:rPr lang="en-US" sz="2000" dirty="0"/>
              <a:t>sequencing </a:t>
            </a:r>
            <a:r>
              <a:rPr lang="en-US" sz="2000" dirty="0" smtClean="0"/>
              <a:t>primer; SP2=paired</a:t>
            </a:r>
            <a:r>
              <a:rPr lang="en-US" sz="2000" dirty="0"/>
              <a:t>-end </a:t>
            </a:r>
            <a:r>
              <a:rPr lang="en-US" sz="2000" dirty="0" smtClean="0"/>
              <a:t>primer; IP=sequencing </a:t>
            </a:r>
            <a:r>
              <a:rPr lang="en-US" sz="2000" dirty="0"/>
              <a:t>primer for the index read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(</a:t>
            </a:r>
            <a:r>
              <a:rPr lang="en-US" sz="2000" dirty="0"/>
              <a:t>A) Minimal adapter components. (B) Barcode configuration supporting a paired-end read. (C) Index configuration supporting a paired-end read.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1"/>
            <a:ext cx="5361236" cy="46496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86720" y="6408247"/>
            <a:ext cx="2430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rnaseq.uoregon.edu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6223581"/>
            <a:ext cx="457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Index’s can be used for upfront de-multiplexing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Illumina library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peak at 340-390 </a:t>
            </a:r>
            <a:r>
              <a:rPr lang="en-US" dirty="0" err="1" smtClean="0"/>
              <a:t>bp</a:t>
            </a:r>
            <a:r>
              <a:rPr lang="en-US" dirty="0" smtClean="0"/>
              <a:t> (including adapters) with small size distribution</a:t>
            </a:r>
          </a:p>
          <a:p>
            <a:r>
              <a:rPr lang="en-US" dirty="0" smtClean="0"/>
              <a:t>No primers present (peaks &lt; 70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empty library present: peak at 125-130 </a:t>
            </a:r>
            <a:r>
              <a:rPr lang="en-US" dirty="0" err="1" smtClean="0"/>
              <a:t>bp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GIGO: Garbage in, Garbage out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840760" cy="430340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958008" y="3861048"/>
            <a:ext cx="93712" cy="55436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19672" y="350100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Primer peaks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91880" y="2132856"/>
            <a:ext cx="360040" cy="33833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65580" y="1700808"/>
            <a:ext cx="906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364 </a:t>
            </a:r>
            <a:r>
              <a:rPr lang="en-US" sz="2000" dirty="0" err="1" smtClean="0"/>
              <a:t>Bp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6136" y="2348880"/>
            <a:ext cx="2439214" cy="52322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Ideal situation!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140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35" y="2204864"/>
            <a:ext cx="8810650" cy="3806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GIGO: Garbage in, Garbage out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7664" y="2492896"/>
            <a:ext cx="144016" cy="36004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1700808"/>
            <a:ext cx="1589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Primer peaks</a:t>
            </a:r>
          </a:p>
          <a:p>
            <a:r>
              <a:rPr lang="en-US" sz="2000" dirty="0" smtClean="0"/>
              <a:t>at 59 &amp; 84 </a:t>
            </a:r>
            <a:r>
              <a:rPr lang="en-US" sz="2000" dirty="0" err="1" smtClean="0"/>
              <a:t>bp</a:t>
            </a:r>
            <a:endParaRPr lang="en-US" sz="2000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71800" y="3140968"/>
            <a:ext cx="288032" cy="62636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59832" y="2420888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Main peak at 214 </a:t>
            </a:r>
            <a:r>
              <a:rPr lang="en-US" sz="2000" dirty="0" err="1" smtClean="0"/>
              <a:t>bp</a:t>
            </a:r>
            <a:r>
              <a:rPr lang="en-US" sz="2000" dirty="0" smtClean="0"/>
              <a:t> too short for PE run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04048" y="1916832"/>
            <a:ext cx="3320240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Bad situation!</a:t>
            </a:r>
          </a:p>
          <a:p>
            <a:r>
              <a:rPr lang="en-US" sz="2800" b="1" dirty="0" smtClean="0"/>
              <a:t>Do not sequence this</a:t>
            </a:r>
            <a:endParaRPr lang="en-US" sz="2800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123728" y="2276872"/>
            <a:ext cx="288032" cy="62636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1556792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Empty library peak at 125 </a:t>
            </a:r>
            <a:r>
              <a:rPr lang="en-US" sz="2000" dirty="0" err="1" smtClean="0"/>
              <a:t>bp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899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Targeted sequencing: </a:t>
            </a:r>
            <a:br>
              <a:rPr lang="en-US" dirty="0" smtClean="0"/>
            </a:br>
            <a:r>
              <a:rPr lang="en-US" dirty="0" smtClean="0"/>
              <a:t>Capturing of a panel of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Input: Prepped Genomic DNA </a:t>
            </a:r>
            <a:endParaRPr lang="en-US" b="1" dirty="0"/>
          </a:p>
          <a:p>
            <a:r>
              <a:rPr lang="en-US" dirty="0"/>
              <a:t>Custom made library </a:t>
            </a:r>
            <a:r>
              <a:rPr lang="en-US" dirty="0" smtClean="0"/>
              <a:t>kit (</a:t>
            </a:r>
            <a:r>
              <a:rPr lang="en-US" b="1" i="1" dirty="0" smtClean="0"/>
              <a:t>bait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Hybridization</a:t>
            </a:r>
            <a:endParaRPr lang="en-US" dirty="0"/>
          </a:p>
          <a:p>
            <a:r>
              <a:rPr lang="en-US" dirty="0" smtClean="0"/>
              <a:t>Magnetic Beads</a:t>
            </a:r>
            <a:endParaRPr lang="en-US" dirty="0"/>
          </a:p>
          <a:p>
            <a:r>
              <a:rPr lang="en-US" dirty="0" smtClean="0"/>
              <a:t>Capture beads with magnet</a:t>
            </a:r>
            <a:endParaRPr lang="en-US" dirty="0"/>
          </a:p>
          <a:p>
            <a:r>
              <a:rPr lang="en-US" dirty="0" smtClean="0"/>
              <a:t>Wash and elute beads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Amplify</a:t>
            </a:r>
          </a:p>
          <a:p>
            <a:r>
              <a:rPr lang="en-US" dirty="0" smtClean="0"/>
              <a:t>QC of captured material</a:t>
            </a:r>
            <a:endParaRPr lang="en-US" dirty="0"/>
          </a:p>
          <a:p>
            <a:r>
              <a:rPr lang="en-US" dirty="0" smtClean="0"/>
              <a:t>Pooling of 12 samples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enrichment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208912" cy="49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26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ecing overvie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53"/>
            <a:ext cx="9144000" cy="6468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one sequencing lane generates so much data, samples are pooled when less reads per sample are required</a:t>
            </a:r>
          </a:p>
          <a:p>
            <a:r>
              <a:rPr lang="en-US" dirty="0" smtClean="0"/>
              <a:t>A sample-specific unique index (barcode) is added in last amplification step</a:t>
            </a:r>
          </a:p>
          <a:p>
            <a:r>
              <a:rPr lang="en-US" dirty="0" smtClean="0"/>
              <a:t>Index: A 6-mer at an edit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Hamming distance </a:t>
            </a:r>
            <a:r>
              <a:rPr lang="en-US" dirty="0" smtClean="0"/>
              <a:t>of at least 2 (most 3) from any other index sequence to minimize the chance of mix-ups</a:t>
            </a:r>
          </a:p>
        </p:txBody>
      </p:sp>
    </p:spTree>
    <p:extLst>
      <p:ext uri="{BB962C8B-B14F-4D97-AF65-F5344CB8AC3E}">
        <p14:creationId xmlns:p14="http://schemas.microsoft.com/office/powerpoint/2010/main" val="1725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Multiplexing using barcodes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8496944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387319" y="6536377"/>
            <a:ext cx="1361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www.illumina.com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08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actual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sequencing process on Illumina is a sophisticated process of fluidics</a:t>
            </a:r>
          </a:p>
          <a:p>
            <a:r>
              <a:rPr lang="en-US" dirty="0" smtClean="0"/>
              <a:t>DNA templates are attached to a flow cell</a:t>
            </a:r>
          </a:p>
          <a:p>
            <a:r>
              <a:rPr lang="en-US" dirty="0" smtClean="0"/>
              <a:t>All sequencing steps are performed by flowing reagents over the attached DNA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62875"/>
            <a:ext cx="3474064" cy="259512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5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sequence of </a:t>
            </a:r>
            <a:r>
              <a:rPr lang="en-US" dirty="0" smtClean="0"/>
              <a:t>sequencing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Attach DNA to flow cell</a:t>
            </a:r>
          </a:p>
          <a:p>
            <a:r>
              <a:rPr lang="en-US" sz="1800" dirty="0" smtClean="0"/>
              <a:t>Bridge amplification to generate clusters</a:t>
            </a:r>
          </a:p>
          <a:p>
            <a:r>
              <a:rPr lang="en-US" sz="1800" dirty="0"/>
              <a:t>Denaturing </a:t>
            </a:r>
            <a:r>
              <a:rPr lang="en-US" sz="1800" dirty="0" smtClean="0"/>
              <a:t>and annealing </a:t>
            </a:r>
            <a:r>
              <a:rPr lang="en-US" sz="1800" dirty="0"/>
              <a:t>of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sequence primers</a:t>
            </a:r>
          </a:p>
          <a:p>
            <a:r>
              <a:rPr lang="en-US" sz="1800" dirty="0" smtClean="0"/>
              <a:t>Sequencing in 100-150 cycles: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84784"/>
            <a:ext cx="3799809" cy="4701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9592" y="4365104"/>
            <a:ext cx="4572000" cy="92333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Single DNA-fragments are attached to the flow cell by hybridizing to </a:t>
            </a:r>
            <a:r>
              <a:rPr lang="en-US" dirty="0" err="1"/>
              <a:t>oligos</a:t>
            </a:r>
            <a:r>
              <a:rPr lang="en-US" dirty="0"/>
              <a:t> on its surface that are complementary to the ligated </a:t>
            </a:r>
            <a:r>
              <a:rPr lang="en-US" dirty="0" smtClean="0"/>
              <a:t>adapters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060848"/>
            <a:ext cx="5568618" cy="4176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5373216"/>
            <a:ext cx="2880320" cy="14643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1520" y="4509120"/>
            <a:ext cx="1800200" cy="14773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of these clusters derives from a single unique DNA fragment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sequence of </a:t>
            </a:r>
            <a:r>
              <a:rPr lang="en-US" dirty="0" smtClean="0"/>
              <a:t>sequencing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r>
              <a:rPr lang="en-US" sz="1800" dirty="0" smtClean="0"/>
              <a:t>Attach DNA to flow cell</a:t>
            </a:r>
          </a:p>
          <a:p>
            <a:r>
              <a:rPr lang="en-US" dirty="0" smtClean="0"/>
              <a:t>Bridge amplification to generate clusters</a:t>
            </a:r>
          </a:p>
          <a:p>
            <a:r>
              <a:rPr lang="en-US" sz="1800" dirty="0"/>
              <a:t>Denaturing and annealing of </a:t>
            </a:r>
            <a:br>
              <a:rPr lang="en-US" sz="1800" dirty="0"/>
            </a:br>
            <a:r>
              <a:rPr lang="en-US" sz="1800" dirty="0"/>
              <a:t>sequence primers</a:t>
            </a:r>
          </a:p>
          <a:p>
            <a:r>
              <a:rPr lang="en-US" sz="1800" dirty="0" smtClean="0"/>
              <a:t>Sequencing in 100-150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3717032"/>
            <a:ext cx="4572000" cy="646331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smtClean="0"/>
              <a:t>Bridge amplification yields a high-density unordered array of amplified DNA fragments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9194" y="6505599"/>
            <a:ext cx="1169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wikipedia.org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7704" y="5229200"/>
            <a:ext cx="504056" cy="288032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55135" y="6505599"/>
            <a:ext cx="155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www.illumina.com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3279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556792"/>
            <a:ext cx="2248450" cy="48615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92280" y="1556792"/>
            <a:ext cx="1296144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Annealed sequencing primer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sequence of </a:t>
            </a:r>
            <a:r>
              <a:rPr lang="en-US" dirty="0" smtClean="0"/>
              <a:t>sequencing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r>
              <a:rPr lang="en-US" sz="1800" dirty="0" smtClean="0"/>
              <a:t>Attach DNA to flow cell</a:t>
            </a:r>
          </a:p>
          <a:p>
            <a:r>
              <a:rPr lang="en-US" sz="1800" dirty="0" smtClean="0"/>
              <a:t>Bridge amplification to generate clusters</a:t>
            </a:r>
          </a:p>
          <a:p>
            <a:r>
              <a:rPr lang="en-US" dirty="0"/>
              <a:t>Denaturing and annealing of </a:t>
            </a:r>
            <a:br>
              <a:rPr lang="en-US" dirty="0"/>
            </a:br>
            <a:r>
              <a:rPr lang="en-US" dirty="0"/>
              <a:t>sequence primers</a:t>
            </a:r>
          </a:p>
          <a:p>
            <a:r>
              <a:rPr lang="en-US" sz="1800" dirty="0" smtClean="0"/>
              <a:t>Sequencing in 100-150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27584" y="4005064"/>
            <a:ext cx="4572000" cy="923330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reverse strands are cleaved and washed away and the sequencing primer is hybridized to the DNA-templates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56176" y="1916832"/>
            <a:ext cx="864096" cy="216024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23287" y="6505599"/>
            <a:ext cx="155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www.illumina.com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18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sequence of </a:t>
            </a:r>
            <a:r>
              <a:rPr lang="en-US" dirty="0" smtClean="0"/>
              <a:t>sequencing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51309"/>
            <a:ext cx="8229600" cy="4525963"/>
          </a:xfrm>
        </p:spPr>
        <p:txBody>
          <a:bodyPr/>
          <a:lstStyle/>
          <a:p>
            <a:r>
              <a:rPr lang="en-US" sz="1800" dirty="0" smtClean="0"/>
              <a:t>Attach DNA to flow cell</a:t>
            </a:r>
          </a:p>
          <a:p>
            <a:r>
              <a:rPr lang="en-US" sz="1800" dirty="0" smtClean="0"/>
              <a:t>Bridge amplification to generate clusters</a:t>
            </a:r>
          </a:p>
          <a:p>
            <a:r>
              <a:rPr lang="en-US" sz="1800" dirty="0"/>
              <a:t>Denaturing and annealing of </a:t>
            </a:r>
            <a:br>
              <a:rPr lang="en-US" sz="1800" dirty="0"/>
            </a:br>
            <a:r>
              <a:rPr lang="en-US" sz="1800" dirty="0"/>
              <a:t>sequence primers</a:t>
            </a:r>
          </a:p>
          <a:p>
            <a:r>
              <a:rPr lang="en-US" dirty="0" smtClean="0"/>
              <a:t>Sequencing in 100-150 cycles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544" y="3429000"/>
            <a:ext cx="2160240" cy="2554545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00B050"/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smtClean="0"/>
              <a:t>A blocked base is attached to the end of the growing chain (or primer), detected by fluorescence and </a:t>
            </a:r>
            <a:r>
              <a:rPr lang="en-US" sz="2000" dirty="0" err="1" smtClean="0"/>
              <a:t>deblocked</a:t>
            </a:r>
            <a:r>
              <a:rPr lang="en-US" sz="2000" dirty="0" smtClean="0"/>
              <a:t> for the next cycle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23287" y="6505599"/>
            <a:ext cx="155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www.illumina.com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212976"/>
            <a:ext cx="6070600" cy="3251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508104" y="2636912"/>
            <a:ext cx="1152128" cy="108012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884368" y="2420888"/>
            <a:ext cx="288032" cy="108012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60232" y="1556792"/>
            <a:ext cx="1296144" cy="147732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Each base has its specific fluorescent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44" y="1556792"/>
            <a:ext cx="4320480" cy="3677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sequencing movie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62" y="4077072"/>
            <a:ext cx="5279037" cy="263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8600" y="1752600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to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raw product of the sequencing reaction is a time-lapse series of images with fluorescent signals in an unordered grid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356992"/>
            <a:ext cx="852208" cy="276029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1"/>
          </p:cNvCxnSpPr>
          <p:nvPr/>
        </p:nvCxnSpPr>
        <p:spPr>
          <a:xfrm flipH="1" flipV="1">
            <a:off x="1115616" y="4005065"/>
            <a:ext cx="432048" cy="1480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29" y="3212976"/>
            <a:ext cx="6865880" cy="295232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71800" y="5373216"/>
            <a:ext cx="0" cy="44685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5776" y="5805263"/>
            <a:ext cx="86409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Ideal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47664" y="3789040"/>
            <a:ext cx="108012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Theory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94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to sequence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342958"/>
            <a:ext cx="7308304" cy="55023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547664" y="4005064"/>
            <a:ext cx="720080" cy="0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2132856"/>
            <a:ext cx="2376264" cy="26776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Practice: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Dust specks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Proximity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Low signal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Noise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Degradation during cycles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00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(r)evolution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136904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004048" y="6095037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it-IT" dirty="0" err="1"/>
              <a:t>Stratton</a:t>
            </a:r>
            <a:r>
              <a:rPr lang="it-IT" dirty="0"/>
              <a:t>, nature 458, 719-724, 2009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to sequence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time-lapse series of images is transformed into a textual representation of nucleotides and the probability of false identity for each nucleotide</a:t>
            </a:r>
          </a:p>
          <a:p>
            <a:r>
              <a:rPr lang="en-US" dirty="0" smtClean="0"/>
              <a:t>We call this process </a:t>
            </a:r>
            <a:r>
              <a:rPr lang="en-US" b="1" dirty="0" smtClean="0"/>
              <a:t>base calling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293096"/>
            <a:ext cx="8890000" cy="3822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536" y="3140968"/>
            <a:ext cx="8352928" cy="27699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@HWI-962:64:D0BNFACXX:7:1101:1227:2119 1:N:0:</a:t>
            </a:r>
            <a:r>
              <a:rPr lang="en-US" sz="2000" dirty="0" smtClean="0">
                <a:latin typeface="Consolas"/>
                <a:cs typeface="Consolas"/>
              </a:rPr>
              <a:t>GATCAG</a:t>
            </a:r>
          </a:p>
          <a:p>
            <a:r>
              <a:rPr lang="en-US" sz="2000" dirty="0" smtClean="0">
                <a:latin typeface="Consolas"/>
                <a:cs typeface="Consolas"/>
              </a:rPr>
              <a:t>TGCTACGAT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+</a:t>
            </a:r>
          </a:p>
          <a:p>
            <a:r>
              <a:rPr lang="en-US" sz="2000" dirty="0" smtClean="0">
                <a:latin typeface="Consolas"/>
                <a:cs typeface="Consolas"/>
              </a:rPr>
              <a:t>CCCFFFII9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@HWI-962:64:D0BNFACXX:7:1101:1176:2147 1:N:0:GATCAG</a:t>
            </a:r>
          </a:p>
          <a:p>
            <a:r>
              <a:rPr lang="en-US" sz="2000" dirty="0" smtClean="0">
                <a:latin typeface="Consolas"/>
                <a:cs typeface="Consolas"/>
              </a:rPr>
              <a:t>TTTTTTTGT</a:t>
            </a:r>
          </a:p>
          <a:p>
            <a:r>
              <a:rPr lang="en-US" sz="2000" dirty="0" smtClean="0">
                <a:latin typeface="Consolas"/>
                <a:cs typeface="Consolas"/>
              </a:rPr>
              <a:t>+</a:t>
            </a:r>
            <a:endParaRPr lang="en-US" sz="2000" dirty="0">
              <a:latin typeface="Consolas"/>
              <a:cs typeface="Consolas"/>
            </a:endParaRPr>
          </a:p>
          <a:p>
            <a:r>
              <a:rPr lang="en-US" sz="2000" dirty="0" smtClean="0">
                <a:latin typeface="Consolas"/>
                <a:cs typeface="Consolas"/>
              </a:rPr>
              <a:t>CCCFFFFFG</a:t>
            </a:r>
            <a:endParaRPr lang="en-US" sz="1400" dirty="0">
              <a:latin typeface="Consolas"/>
              <a:cs typeface="Consolas"/>
            </a:endParaRPr>
          </a:p>
          <a:p>
            <a:endParaRPr lang="en-US" sz="1400" dirty="0">
              <a:latin typeface="Consolas"/>
              <a:cs typeface="Consolas"/>
            </a:endParaRPr>
          </a:p>
        </p:txBody>
      </p:sp>
      <p:cxnSp>
        <p:nvCxnSpPr>
          <p:cNvPr id="14" name="Straight Arrow Connector 13"/>
          <p:cNvCxnSpPr>
            <a:stCxn id="15" idx="1"/>
          </p:cNvCxnSpPr>
          <p:nvPr/>
        </p:nvCxnSpPr>
        <p:spPr>
          <a:xfrm flipH="1" flipV="1">
            <a:off x="1763688" y="3645024"/>
            <a:ext cx="432048" cy="86817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5736" y="3501008"/>
            <a:ext cx="165618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Sequence 1</a:t>
            </a:r>
            <a:endParaRPr lang="en-US" sz="2400" dirty="0"/>
          </a:p>
        </p:txBody>
      </p: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 flipV="1">
            <a:off x="1763688" y="4293099"/>
            <a:ext cx="432048" cy="14806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5736" y="4077072"/>
            <a:ext cx="2880320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Quality of sequence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48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Minimize technical </a:t>
            </a:r>
            <a:r>
              <a:rPr lang="en-US" dirty="0" smtClean="0"/>
              <a:t>variance through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dirty="0"/>
              <a:t>bias: don't order your samples in a logical way !!!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28" y="2708920"/>
            <a:ext cx="7020272" cy="3162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3728" y="58052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Example for 2 groups with 4 samples each </a:t>
            </a:r>
          </a:p>
        </p:txBody>
      </p:sp>
    </p:spTree>
    <p:extLst>
      <p:ext uri="{BB962C8B-B14F-4D97-AF65-F5344CB8AC3E}">
        <p14:creationId xmlns:p14="http://schemas.microsoft.com/office/powerpoint/2010/main" val="395942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384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3</a:t>
            </a:r>
            <a:br>
              <a:rPr lang="en-US" dirty="0" smtClean="0"/>
            </a:br>
            <a:r>
              <a:rPr lang="en-US" dirty="0" smtClean="0"/>
              <a:t>Overview of NGS technologies and platforms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 novo genomic sequencing</a:t>
            </a:r>
          </a:p>
          <a:p>
            <a:r>
              <a:rPr lang="en-US" dirty="0" smtClean="0"/>
              <a:t>Genomic resequencing</a:t>
            </a:r>
          </a:p>
          <a:p>
            <a:pPr lvl="1"/>
            <a:r>
              <a:rPr lang="en-US" dirty="0" smtClean="0"/>
              <a:t>Whole-genome</a:t>
            </a:r>
          </a:p>
          <a:p>
            <a:pPr lvl="1"/>
            <a:r>
              <a:rPr lang="en-US" dirty="0" smtClean="0"/>
              <a:t>Target enrichment (</a:t>
            </a:r>
            <a:r>
              <a:rPr lang="en-US" dirty="0" err="1" smtClean="0"/>
              <a:t>exome</a:t>
            </a:r>
            <a:r>
              <a:rPr lang="en-US" dirty="0" smtClean="0"/>
              <a:t>, gene panel)</a:t>
            </a:r>
          </a:p>
          <a:p>
            <a:r>
              <a:rPr lang="en-US" dirty="0" smtClean="0"/>
              <a:t>Metagenome sequencing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err="1" smtClean="0"/>
              <a:t>ChIP-seq</a:t>
            </a:r>
            <a:endParaRPr lang="en-US" dirty="0" smtClean="0"/>
          </a:p>
          <a:p>
            <a:r>
              <a:rPr lang="en-US" dirty="0" smtClean="0"/>
              <a:t>Small RNA (miRNA) sequencing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of targeted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PROS</a:t>
            </a:r>
          </a:p>
          <a:p>
            <a:r>
              <a:rPr lang="en-US" dirty="0" smtClean="0"/>
              <a:t>Cheaper (while capturing cost &lt; sequencing cost)</a:t>
            </a:r>
          </a:p>
          <a:p>
            <a:r>
              <a:rPr lang="en-US" dirty="0" smtClean="0"/>
              <a:t>Higher coverage</a:t>
            </a:r>
          </a:p>
          <a:p>
            <a:r>
              <a:rPr lang="en-US" dirty="0" smtClean="0"/>
              <a:t>Decreased risk of unsolicited findings</a:t>
            </a:r>
          </a:p>
          <a:p>
            <a:r>
              <a:rPr lang="en-US" dirty="0" smtClean="0"/>
              <a:t>Less variants to analyze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2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Pros and cons of targeted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CONS</a:t>
            </a:r>
          </a:p>
          <a:p>
            <a:r>
              <a:rPr lang="en-US" dirty="0" smtClean="0"/>
              <a:t>New </a:t>
            </a:r>
            <a:r>
              <a:rPr lang="en-US" dirty="0"/>
              <a:t>gene is discovered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new target set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validation </a:t>
            </a:r>
            <a:r>
              <a:rPr lang="en-US" dirty="0" err="1"/>
              <a:t>etc</a:t>
            </a:r>
            <a:r>
              <a:rPr lang="en-US" dirty="0"/>
              <a:t> + resequencing</a:t>
            </a:r>
          </a:p>
          <a:p>
            <a:r>
              <a:rPr lang="en-US" dirty="0" smtClean="0"/>
              <a:t>You </a:t>
            </a:r>
            <a:r>
              <a:rPr lang="en-US" dirty="0"/>
              <a:t>cannot identify new genes or pathways</a:t>
            </a:r>
          </a:p>
          <a:p>
            <a:r>
              <a:rPr lang="en-US" dirty="0" smtClean="0"/>
              <a:t>The </a:t>
            </a:r>
            <a:r>
              <a:rPr lang="en-US" dirty="0"/>
              <a:t>capture may introduce (strand) bias</a:t>
            </a:r>
          </a:p>
          <a:p>
            <a:r>
              <a:rPr lang="en-US" dirty="0" smtClean="0"/>
              <a:t>The </a:t>
            </a:r>
            <a:r>
              <a:rPr lang="en-US" dirty="0"/>
              <a:t>true variant may be outside the region </a:t>
            </a:r>
            <a:r>
              <a:rPr lang="en-US" dirty="0" smtClean="0"/>
              <a:t>analyzed </a:t>
            </a:r>
            <a:r>
              <a:rPr lang="en-US" dirty="0"/>
              <a:t>(e.g. intronic, UTR)</a:t>
            </a:r>
          </a:p>
          <a:p>
            <a:r>
              <a:rPr lang="en-US" dirty="0" smtClean="0"/>
              <a:t>As </a:t>
            </a:r>
            <a:r>
              <a:rPr lang="en-US" dirty="0"/>
              <a:t>sequencing gets cheaper the capture method may become too expensive</a:t>
            </a:r>
          </a:p>
        </p:txBody>
      </p:sp>
    </p:spTree>
    <p:extLst>
      <p:ext uri="{BB962C8B-B14F-4D97-AF65-F5344CB8AC3E}">
        <p14:creationId xmlns:p14="http://schemas.microsoft.com/office/powerpoint/2010/main" val="601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Structural Variants and their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3" t="2371" r="2520" b="-1616"/>
          <a:stretch/>
        </p:blipFill>
        <p:spPr>
          <a:xfrm>
            <a:off x="243209" y="1600200"/>
            <a:ext cx="8674471" cy="4525963"/>
          </a:xfrm>
        </p:spPr>
      </p:pic>
      <p:sp>
        <p:nvSpPr>
          <p:cNvPr id="5" name="Rectangle 4"/>
          <p:cNvSpPr/>
          <p:nvPr/>
        </p:nvSpPr>
        <p:spPr>
          <a:xfrm>
            <a:off x="5831632" y="6581001"/>
            <a:ext cx="33123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compbio.cs.brown.edu</a:t>
            </a:r>
            <a:r>
              <a:rPr lang="en-US" sz="1200" dirty="0"/>
              <a:t>/projects/</a:t>
            </a:r>
            <a:r>
              <a:rPr lang="en-US" sz="1200" dirty="0" err="1"/>
              <a:t>structvar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0629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Structural Variants and their detection: deletion &amp; insertion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16016" y="6581001"/>
            <a:ext cx="44279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www.nature.com</a:t>
            </a:r>
            <a:r>
              <a:rPr lang="en-US" sz="1200" dirty="0"/>
              <a:t>/</a:t>
            </a:r>
            <a:r>
              <a:rPr lang="en-US" sz="1200" dirty="0" err="1"/>
              <a:t>nrg</a:t>
            </a:r>
            <a:r>
              <a:rPr lang="en-US" sz="1200" dirty="0"/>
              <a:t>/journal/v12/n5/images/nrg2958-f2.jpg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16832"/>
            <a:ext cx="8964488" cy="29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strategies: RNA-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/ </a:t>
            </a:r>
            <a:r>
              <a:rPr lang="en-US" dirty="0" err="1" smtClean="0"/>
              <a:t>cDNA</a:t>
            </a:r>
            <a:r>
              <a:rPr lang="en-US" dirty="0" smtClean="0"/>
              <a:t> sequencing is done to get insight into</a:t>
            </a:r>
            <a:endParaRPr lang="en-US" dirty="0"/>
          </a:p>
          <a:p>
            <a:r>
              <a:rPr lang="en-US" dirty="0"/>
              <a:t>gene expression levels</a:t>
            </a:r>
          </a:p>
          <a:p>
            <a:r>
              <a:rPr lang="en-US" dirty="0"/>
              <a:t>different allele </a:t>
            </a:r>
            <a:r>
              <a:rPr lang="en-US" dirty="0" smtClean="0"/>
              <a:t>expression</a:t>
            </a:r>
            <a:endParaRPr lang="en-US" dirty="0"/>
          </a:p>
          <a:p>
            <a:r>
              <a:rPr lang="en-US" dirty="0" smtClean="0"/>
              <a:t>alternative splicing</a:t>
            </a:r>
          </a:p>
          <a:p>
            <a:r>
              <a:rPr lang="en-US" dirty="0" smtClean="0"/>
              <a:t>(alternative) transcription start sites (</a:t>
            </a:r>
            <a:r>
              <a:rPr lang="en-US" dirty="0" err="1" smtClean="0"/>
              <a:t>deepCAGE</a:t>
            </a:r>
            <a:r>
              <a:rPr lang="en-US" dirty="0" smtClean="0"/>
              <a:t>)</a:t>
            </a:r>
          </a:p>
          <a:p>
            <a:r>
              <a:rPr lang="en-US" dirty="0"/>
              <a:t>(</a:t>
            </a:r>
            <a:r>
              <a:rPr lang="en-US" dirty="0" smtClean="0"/>
              <a:t>alternative) </a:t>
            </a:r>
            <a:r>
              <a:rPr lang="en-US" dirty="0" err="1" smtClean="0"/>
              <a:t>polyA</a:t>
            </a:r>
            <a:r>
              <a:rPr lang="en-US" dirty="0" smtClean="0"/>
              <a:t> </a:t>
            </a:r>
            <a:r>
              <a:rPr lang="en-US" dirty="0"/>
              <a:t>site </a:t>
            </a:r>
            <a:r>
              <a:rPr lang="en-US" dirty="0" smtClean="0"/>
              <a:t>mapping (</a:t>
            </a:r>
            <a:r>
              <a:rPr lang="en-US" dirty="0" err="1" smtClean="0"/>
              <a:t>deepSAGE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Translation start site identification (Ribosome Profiling / RPF) </a:t>
            </a:r>
            <a:endParaRPr lang="en-US" dirty="0"/>
          </a:p>
          <a:p>
            <a:r>
              <a:rPr lang="en-US" dirty="0"/>
              <a:t>(anti)sense </a:t>
            </a:r>
            <a:r>
              <a:rPr lang="en-US" dirty="0" smtClean="0"/>
              <a:t>expression</a:t>
            </a:r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 for </a:t>
            </a:r>
            <a:r>
              <a:rPr lang="en-US" b="1" dirty="0" smtClean="0"/>
              <a:t>expression profiling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A few genes</a:t>
            </a:r>
          </a:p>
          <a:p>
            <a:r>
              <a:rPr lang="en-US" dirty="0" smtClean="0"/>
              <a:t>Northern blot</a:t>
            </a:r>
          </a:p>
          <a:p>
            <a:r>
              <a:rPr lang="en-US" dirty="0" smtClean="0"/>
              <a:t>Quantitative RT-PCR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504D"/>
                </a:solidFill>
              </a:rPr>
              <a:t>Genome-wide</a:t>
            </a:r>
          </a:p>
          <a:p>
            <a:r>
              <a:rPr lang="en-US" dirty="0" smtClean="0"/>
              <a:t>Microarrays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 smtClean="0"/>
          </a:p>
          <a:p>
            <a:r>
              <a:rPr lang="en-US" dirty="0" smtClean="0"/>
              <a:t>miRNA-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6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Gel based sequencing</a:t>
            </a:r>
            <a:endParaRPr lang="en-US" dirty="0"/>
          </a:p>
        </p:txBody>
      </p:sp>
      <p:pic>
        <p:nvPicPr>
          <p:cNvPr id="4" name="Picture 3" descr="slab-g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4165599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5240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Amplification stops when a </a:t>
            </a:r>
            <a:r>
              <a:rPr lang="en-US" dirty="0" err="1" smtClean="0"/>
              <a:t>Dideoxynucleotide</a:t>
            </a:r>
            <a:r>
              <a:rPr lang="en-US" dirty="0" smtClean="0"/>
              <a:t> is integrated</a:t>
            </a:r>
            <a:endParaRPr lang="en-US" dirty="0"/>
          </a:p>
        </p:txBody>
      </p:sp>
      <p:pic>
        <p:nvPicPr>
          <p:cNvPr id="8" name="Picture 7" descr="dideoxy.jpg"/>
          <p:cNvPicPr>
            <a:picLocks noChangeAspect="1"/>
          </p:cNvPicPr>
          <p:nvPr/>
        </p:nvPicPr>
        <p:blipFill>
          <a:blip r:embed="rId3"/>
          <a:srcRect l="25000" r="36667"/>
          <a:stretch>
            <a:fillRect/>
          </a:stretch>
        </p:blipFill>
        <p:spPr>
          <a:xfrm>
            <a:off x="6172200" y="2133600"/>
            <a:ext cx="2362200" cy="4234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(Illumina)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4" t="-779" b="-9033"/>
          <a:stretch/>
        </p:blipFill>
        <p:spPr>
          <a:xfrm>
            <a:off x="323528" y="1484784"/>
            <a:ext cx="8715005" cy="4914348"/>
          </a:xfrm>
        </p:spPr>
      </p:pic>
      <p:sp>
        <p:nvSpPr>
          <p:cNvPr id="5" name="TextBox 4"/>
          <p:cNvSpPr txBox="1"/>
          <p:nvPr/>
        </p:nvSpPr>
        <p:spPr>
          <a:xfrm>
            <a:off x="7575287" y="6536377"/>
            <a:ext cx="153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Geospiza.com</a:t>
            </a:r>
            <a:r>
              <a:rPr lang="en-US" sz="1200" dirty="0" smtClean="0"/>
              <a:t>, edited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98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RNA-</a:t>
            </a:r>
            <a:r>
              <a:rPr lang="en-US" dirty="0" err="1" smtClean="0"/>
              <a:t>seq</a:t>
            </a:r>
            <a:r>
              <a:rPr lang="en-US" dirty="0" smtClean="0"/>
              <a:t> (Illumina)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75287" y="6536377"/>
            <a:ext cx="1533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Geospiza.com</a:t>
            </a:r>
            <a:r>
              <a:rPr lang="en-US" sz="1200" dirty="0" smtClean="0"/>
              <a:t>, edited</a:t>
            </a:r>
            <a:endParaRPr lang="en-US" sz="1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0" t="-33720" r="14775" b="-26675"/>
          <a:stretch/>
        </p:blipFill>
        <p:spPr>
          <a:xfrm>
            <a:off x="179512" y="1052736"/>
            <a:ext cx="8863634" cy="4755510"/>
          </a:xfrm>
        </p:spPr>
      </p:pic>
    </p:spTree>
    <p:extLst>
      <p:ext uri="{BB962C8B-B14F-4D97-AF65-F5344CB8AC3E}">
        <p14:creationId xmlns:p14="http://schemas.microsoft.com/office/powerpoint/2010/main" val="17977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ChIP-seq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3"/>
            <a:ext cx="7632848" cy="3744415"/>
          </a:xfrm>
        </p:spPr>
        <p:txBody>
          <a:bodyPr>
            <a:normAutofit/>
          </a:bodyPr>
          <a:lstStyle/>
          <a:p>
            <a:r>
              <a:rPr lang="en-US" dirty="0" smtClean="0"/>
              <a:t>Chromatin </a:t>
            </a:r>
            <a:r>
              <a:rPr lang="en-US" dirty="0" err="1" smtClean="0"/>
              <a:t>ImmunoPrecipitation</a:t>
            </a:r>
            <a:endParaRPr lang="en-US" dirty="0" smtClean="0"/>
          </a:p>
          <a:p>
            <a:pPr lvl="1"/>
            <a:r>
              <a:rPr lang="en-US" dirty="0" smtClean="0"/>
              <a:t>Investigate Protein-DNA interactions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75" y="3496692"/>
            <a:ext cx="4559462" cy="3361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ChIP-seq</a:t>
            </a:r>
            <a:r>
              <a:rPr lang="en-US" dirty="0"/>
              <a:t>: study of Transcription F</a:t>
            </a:r>
            <a:r>
              <a:rPr lang="en-US" dirty="0" smtClean="0"/>
              <a:t>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3"/>
            <a:ext cx="5760640" cy="37444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TFs </a:t>
            </a:r>
            <a:r>
              <a:rPr lang="en-US" dirty="0"/>
              <a:t>are modular proteins that recognize specific DNA motifs </a:t>
            </a:r>
            <a:endParaRPr lang="en-US" dirty="0" smtClean="0"/>
          </a:p>
          <a:p>
            <a:r>
              <a:rPr lang="en-US" dirty="0" smtClean="0"/>
              <a:t>TFs </a:t>
            </a:r>
            <a:r>
              <a:rPr lang="en-US" dirty="0"/>
              <a:t>regulate gene expression, and consequently many important cellular processes </a:t>
            </a:r>
            <a:endParaRPr lang="en-US" dirty="0" smtClean="0"/>
          </a:p>
          <a:p>
            <a:r>
              <a:rPr lang="en-US" dirty="0" smtClean="0"/>
              <a:t>TFs </a:t>
            </a:r>
            <a:r>
              <a:rPr lang="en-US" dirty="0"/>
              <a:t>are often mutated or aberrantly expressed in human disease </a:t>
            </a:r>
          </a:p>
        </p:txBody>
      </p:sp>
    </p:spTree>
    <p:extLst>
      <p:ext uri="{BB962C8B-B14F-4D97-AF65-F5344CB8AC3E}">
        <p14:creationId xmlns:p14="http://schemas.microsoft.com/office/powerpoint/2010/main" val="24518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ChIP-seq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106" t="622" r="-22762" b="-130"/>
          <a:stretch/>
        </p:blipFill>
        <p:spPr>
          <a:xfrm>
            <a:off x="457199" y="1259102"/>
            <a:ext cx="8344687" cy="5244433"/>
          </a:xfrm>
        </p:spPr>
      </p:pic>
      <p:sp>
        <p:nvSpPr>
          <p:cNvPr id="7" name="TextBox 6"/>
          <p:cNvSpPr txBox="1"/>
          <p:nvPr/>
        </p:nvSpPr>
        <p:spPr>
          <a:xfrm>
            <a:off x="8079857" y="6525344"/>
            <a:ext cx="102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wikipedia.org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3352800"/>
            <a:ext cx="210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Formaldehyde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212" t="-31" r="-4267" b="22173"/>
          <a:stretch/>
        </p:blipFill>
        <p:spPr>
          <a:xfrm>
            <a:off x="2650473" y="116632"/>
            <a:ext cx="6463997" cy="617719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5445224"/>
            <a:ext cx="4377432" cy="13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ChIP-seq</a:t>
            </a:r>
            <a:r>
              <a:rPr lang="en-US" dirty="0" smtClean="0"/>
              <a:t> 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96" t="-451" r="-10379" b="-554"/>
          <a:stretch/>
        </p:blipFill>
        <p:spPr>
          <a:xfrm>
            <a:off x="179512" y="1196752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2411760" y="6021288"/>
            <a:ext cx="583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</a:rPr>
              <a:t>Find peaks </a:t>
            </a:r>
            <a:r>
              <a:rPr lang="en-US" sz="2400" dirty="0" smtClean="0">
                <a:solidFill>
                  <a:srgbClr val="C0504D"/>
                </a:solidFill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</a:rPr>
              <a:t> </a:t>
            </a:r>
            <a:r>
              <a:rPr lang="en-US" sz="2400" dirty="0">
                <a:solidFill>
                  <a:srgbClr val="C0504D"/>
                </a:solidFill>
              </a:rPr>
              <a:t>Peak </a:t>
            </a:r>
            <a:r>
              <a:rPr lang="en-US" sz="2400" dirty="0" smtClean="0">
                <a:solidFill>
                  <a:srgbClr val="C0504D"/>
                </a:solidFill>
              </a:rPr>
              <a:t>is binding site </a:t>
            </a:r>
            <a:r>
              <a:rPr lang="en-US" sz="2400" dirty="0">
                <a:solidFill>
                  <a:srgbClr val="C0504D"/>
                </a:solidFill>
              </a:rPr>
              <a:t>of protein </a:t>
            </a:r>
          </a:p>
        </p:txBody>
      </p:sp>
    </p:spTree>
    <p:extLst>
      <p:ext uri="{BB962C8B-B14F-4D97-AF65-F5344CB8AC3E}">
        <p14:creationId xmlns:p14="http://schemas.microsoft.com/office/powerpoint/2010/main" val="309620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3"/>
            <a:ext cx="8496944" cy="4680519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Protein</a:t>
            </a:r>
            <a:r>
              <a:rPr lang="en-US" dirty="0"/>
              <a:t>-DNA interactions are detected as they occur in </a:t>
            </a:r>
            <a:r>
              <a:rPr lang="en-US" dirty="0" smtClean="0"/>
              <a:t>vivo</a:t>
            </a:r>
          </a:p>
          <a:p>
            <a:pPr lvl="1"/>
            <a:r>
              <a:rPr lang="en-US" dirty="0" smtClean="0"/>
              <a:t>Quantitative </a:t>
            </a:r>
            <a:r>
              <a:rPr lang="en-US" dirty="0"/>
              <a:t>(</a:t>
            </a:r>
            <a:r>
              <a:rPr lang="en-US" dirty="0" err="1"/>
              <a:t>qPCR</a:t>
            </a:r>
            <a:r>
              <a:rPr lang="en-US" dirty="0"/>
              <a:t> analysis) </a:t>
            </a:r>
            <a:endParaRPr lang="en-US" dirty="0" smtClean="0"/>
          </a:p>
          <a:p>
            <a:pPr lvl="1"/>
            <a:r>
              <a:rPr lang="en-US" dirty="0" smtClean="0"/>
              <a:t>Adaptable </a:t>
            </a:r>
            <a:r>
              <a:rPr lang="en-US" dirty="0"/>
              <a:t>to genome-wide analysis </a:t>
            </a:r>
            <a:endParaRPr lang="en-US" dirty="0" smtClean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 performed for all proteins recruited to the DNA 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Requires </a:t>
            </a:r>
            <a:r>
              <a:rPr lang="en-US" dirty="0"/>
              <a:t>suitable antibodies </a:t>
            </a:r>
            <a:endParaRPr lang="en-US" dirty="0" smtClean="0"/>
          </a:p>
          <a:p>
            <a:pPr lvl="1"/>
            <a:r>
              <a:rPr lang="en-US" dirty="0" smtClean="0"/>
              <a:t>Extremely </a:t>
            </a:r>
            <a:r>
              <a:rPr lang="en-US" dirty="0"/>
              <a:t>inefficient (0.001-0.1% of input is recovered) </a:t>
            </a:r>
            <a:endParaRPr lang="en-US" dirty="0" smtClean="0"/>
          </a:p>
          <a:p>
            <a:pPr lvl="1"/>
            <a:r>
              <a:rPr lang="en-US" dirty="0" smtClean="0"/>
              <a:t>Low</a:t>
            </a:r>
            <a:r>
              <a:rPr lang="en-US" dirty="0"/>
              <a:t>-affinity binding events are easily missed (antibody </a:t>
            </a:r>
            <a:r>
              <a:rPr lang="en-US" dirty="0" smtClean="0"/>
              <a:t>dependent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Not </a:t>
            </a:r>
            <a:r>
              <a:rPr lang="en-US" dirty="0"/>
              <a:t>a functional experiment on its own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Capillary sequencing</a:t>
            </a:r>
            <a:endParaRPr lang="en-US" dirty="0"/>
          </a:p>
        </p:txBody>
      </p:sp>
      <p:pic>
        <p:nvPicPr>
          <p:cNvPr id="4" name="Picture 3" descr="673px-Sanger-sequenc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45" y="990600"/>
            <a:ext cx="8196355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3535362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 sequencing</a:t>
            </a:r>
            <a:br>
              <a:rPr lang="en-US" dirty="0" smtClean="0"/>
            </a:b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dirty="0" smtClean="0"/>
              <a:t>ext 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eneration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equencing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1662</Words>
  <Application>Microsoft Macintosh PowerPoint</Application>
  <PresentationFormat>On-screen Show (4:3)</PresentationFormat>
  <Paragraphs>326</Paragraphs>
  <Slides>77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Consolas</vt:lpstr>
      <vt:lpstr>Wingdings</vt:lpstr>
      <vt:lpstr>Office Theme</vt:lpstr>
      <vt:lpstr>Document</vt:lpstr>
      <vt:lpstr>Part 1 Overview of NGS technologies and platforms </vt:lpstr>
      <vt:lpstr>Terminology</vt:lpstr>
      <vt:lpstr>layout</vt:lpstr>
      <vt:lpstr>Sequencing by synthesis</vt:lpstr>
      <vt:lpstr>PowerPoint Presentation</vt:lpstr>
      <vt:lpstr>Sequencing (r)evolution</vt:lpstr>
      <vt:lpstr>Gel based sequencing</vt:lpstr>
      <vt:lpstr>Capillary sequencing</vt:lpstr>
      <vt:lpstr>Massive parallel sequencing = Next  Generation Sequencing</vt:lpstr>
      <vt:lpstr>NGS</vt:lpstr>
      <vt:lpstr>PowerPoint Presentation</vt:lpstr>
      <vt:lpstr>Sequencing technologies: goals</vt:lpstr>
      <vt:lpstr>The read length race</vt:lpstr>
      <vt:lpstr>Why read pairs?</vt:lpstr>
      <vt:lpstr>Read pairs versus Mate pairs</vt:lpstr>
      <vt:lpstr>Main NGS sequencing platforms</vt:lpstr>
      <vt:lpstr>Comparison of next-generation sequencing platforms</vt:lpstr>
      <vt:lpstr>Principles of 2nd generation NGS sequencers</vt:lpstr>
      <vt:lpstr>454 (Roche), SOLiD and Ion Torrent use Emulsion PCR for amplification</vt:lpstr>
      <vt:lpstr>Roche 454: pyrosequencing</vt:lpstr>
      <vt:lpstr>Roche 454: pyrosequencing</vt:lpstr>
      <vt:lpstr>Roche 454: pyrosequencing</vt:lpstr>
      <vt:lpstr>The Roche 454 homopolymer problem</vt:lpstr>
      <vt:lpstr>Ion Torrent sequencing</vt:lpstr>
      <vt:lpstr>Ion Torrent sequencing</vt:lpstr>
      <vt:lpstr>SOLiD sequencing</vt:lpstr>
      <vt:lpstr>SOLiD sequencing</vt:lpstr>
      <vt:lpstr>SOLiD sequencing</vt:lpstr>
      <vt:lpstr>SOLiD sequencing</vt:lpstr>
      <vt:lpstr>Single molecule sequencers</vt:lpstr>
      <vt:lpstr>Single molecule sequencers - PacBio</vt:lpstr>
      <vt:lpstr>Is a high error rate bad per se?</vt:lpstr>
      <vt:lpstr>Systematic versus random errors</vt:lpstr>
      <vt:lpstr>Single molecule sequencers – Oxford Nanopore</vt:lpstr>
      <vt:lpstr>Helicos sequencing</vt:lpstr>
      <vt:lpstr>PowerPoint Presentation</vt:lpstr>
      <vt:lpstr>Single Molecule Sequencing = the future</vt:lpstr>
      <vt:lpstr>Part 2 Overview of NGS technologies and platforms </vt:lpstr>
      <vt:lpstr>The Illumina platform</vt:lpstr>
      <vt:lpstr>A sequencer for every need</vt:lpstr>
      <vt:lpstr>The stages in Illumina sequencing</vt:lpstr>
      <vt:lpstr>Sample preparation for Illumina</vt:lpstr>
      <vt:lpstr>DNA processing summary</vt:lpstr>
      <vt:lpstr>Adapters up close</vt:lpstr>
      <vt:lpstr>Optimal Illumina library profiles</vt:lpstr>
      <vt:lpstr>GIGO: Garbage in, Garbage out</vt:lpstr>
      <vt:lpstr>GIGO: Garbage in, Garbage out</vt:lpstr>
      <vt:lpstr>Targeted sequencing:  Capturing of a panel of genes</vt:lpstr>
      <vt:lpstr>Target enrichment</vt:lpstr>
      <vt:lpstr>Sample pooling</vt:lpstr>
      <vt:lpstr>Multiplexing using barcodes</vt:lpstr>
      <vt:lpstr>The actual sequencing</vt:lpstr>
      <vt:lpstr>The sequence of sequencing (1)</vt:lpstr>
      <vt:lpstr>The sequence of sequencing (2)</vt:lpstr>
      <vt:lpstr>The sequence of sequencing (3)</vt:lpstr>
      <vt:lpstr>The sequence of sequencing (4)</vt:lpstr>
      <vt:lpstr>Illumina sequencing movie</vt:lpstr>
      <vt:lpstr>From image to sequence</vt:lpstr>
      <vt:lpstr>From image to sequence (2)</vt:lpstr>
      <vt:lpstr>From image to sequence (3)</vt:lpstr>
      <vt:lpstr>Minimize technical variance through randomization</vt:lpstr>
      <vt:lpstr>Part 3 Overview of NGS technologies and platforms </vt:lpstr>
      <vt:lpstr>Sequencing strategies</vt:lpstr>
      <vt:lpstr>Pros and cons of targeted sequencing</vt:lpstr>
      <vt:lpstr>Pros and cons of targeted sequencing</vt:lpstr>
      <vt:lpstr>Structural Variants and their detection</vt:lpstr>
      <vt:lpstr>Structural Variants and their detection: deletion &amp; insertion</vt:lpstr>
      <vt:lpstr>Sequencing strategies: RNA-seq</vt:lpstr>
      <vt:lpstr>Techniques for expression profiling</vt:lpstr>
      <vt:lpstr>RNA-seq (Illumina)</vt:lpstr>
      <vt:lpstr>Example of RNA-seq (Illumina)</vt:lpstr>
      <vt:lpstr>ChIP-seq</vt:lpstr>
      <vt:lpstr>ChIP-seq: study of Transcription Factors</vt:lpstr>
      <vt:lpstr>ChIP-seq overview</vt:lpstr>
      <vt:lpstr>PowerPoint Presentation</vt:lpstr>
      <vt:lpstr>ChIP-seq visualization</vt:lpstr>
      <vt:lpstr>ChIP-seq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 Overview of NGS technologies and platforms </dc:title>
  <dc:creator>Jasper Bosman</dc:creator>
  <cp:lastModifiedBy>Bosman J, Jasper</cp:lastModifiedBy>
  <cp:revision>26</cp:revision>
  <dcterms:created xsi:type="dcterms:W3CDTF">2015-09-24T09:02:52Z</dcterms:created>
  <dcterms:modified xsi:type="dcterms:W3CDTF">2016-10-30T11:31:59Z</dcterms:modified>
</cp:coreProperties>
</file>